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4" r:id="rId2"/>
    <p:sldId id="265" r:id="rId3"/>
    <p:sldId id="266" r:id="rId4"/>
    <p:sldId id="268" r:id="rId5"/>
    <p:sldId id="267" r:id="rId6"/>
    <p:sldId id="269" r:id="rId7"/>
    <p:sldId id="25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gdalene_tan" initials="m" lastIdx="1" clrIdx="0"/>
  <p:cmAuthor id="1" name="aileen_wan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47" autoAdjust="0"/>
    <p:restoredTop sz="94041" autoAdjust="0"/>
  </p:normalViewPr>
  <p:slideViewPr>
    <p:cSldViewPr>
      <p:cViewPr>
        <p:scale>
          <a:sx n="50" d="100"/>
          <a:sy n="50" d="100"/>
        </p:scale>
        <p:origin x="-2412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B8D14AE-C2C0-48A9-85B1-529FA0864678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6F9F612-D361-42B4-9E75-323E2411D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A2FA083-D4A4-49EF-841B-5802612E5922}" type="datetimeFigureOut">
              <a:rPr lang="en-US"/>
              <a:pPr>
                <a:defRPr/>
              </a:pPr>
              <a:t>7/20/2010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6DC6347-98CE-4550-BA2E-07C46C3FBA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989A4-0E62-4D3C-A16E-E1082FE1FFC7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393F81-B31F-460A-9D33-041BDB8DDD83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DC6347-98CE-4550-BA2E-07C46C3FBA4D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DC6347-98CE-4550-BA2E-07C46C3FBA4D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26B8AF-C9F5-4A80-B91E-EF35B1394AFA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26B8AF-C9F5-4A80-B91E-EF35B1394AFA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SG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1CB9E61-C908-4956-94BA-7A956A6AE205}" type="slidenum">
              <a:rPr lang="en-GB" smtClean="0"/>
              <a:pPr/>
              <a:t>7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91573-E49E-428F-BF58-C9CBCD8E0003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E17BB-9ED6-45EC-AC32-72A3E7AD9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5D3E3-5671-46F6-96C7-67D27CC0C434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F7A3F-FDF3-449C-89B8-F93EFA32C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715E7-8DDE-4C2F-8DDF-889D1C94FB6A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67F55-51C6-4E9B-83A3-4A6B34BC2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DD8F4-D2E8-467F-B743-0BFF17E77733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4C2A8-7900-46E4-9E54-EF355E284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927F6-0C43-47CE-8417-F29AA8E673E1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A8617-80B0-470B-9778-A197F7576C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47C94-7DAF-442A-ADE0-DCCD806CF950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2F8E5-B400-47C5-94D2-CB296B4EB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7E9A9-0B74-454B-A50C-2378B20418A0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76730-EF2B-4EB7-AC67-1E5E347D3E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24FBA-A7C7-440A-8EA8-FFAEC986FC78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BD05A-27D8-4A94-AE17-72BBB520A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752B-695B-43FB-959B-8D6AF7B65620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A5BE2-AC71-4161-AF37-7ADAD3DC86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2FCA8-9667-48D3-9D7E-EE7CDEFB689A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6A497-B3C2-4366-83FD-4EB5FE3E6A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31793-2E5C-4E45-BE0C-1139EC9ABC29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64E85-9FDB-4B31-B9C1-55EDCE0E9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8EC413-73E6-4235-9C1A-73C4F54D29E6}" type="datetimeFigureOut">
              <a:rPr lang="en-US"/>
              <a:pPr>
                <a:defRPr/>
              </a:pPr>
              <a:t>7/20/2010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04E90B-3AFC-4CE8-A095-9B3FBBA7F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153400" cy="144780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>
                <a:latin typeface="Arial" charset="0"/>
                <a:cs typeface="Arial" charset="0"/>
              </a:rPr>
              <a:t>Jasmine and William each owned a box called B-box. Each box contained B gas molecules which are represented in blue. </a:t>
            </a:r>
          </a:p>
        </p:txBody>
      </p:sp>
      <p:grpSp>
        <p:nvGrpSpPr>
          <p:cNvPr id="2051" name="Group 53"/>
          <p:cNvGrpSpPr>
            <a:grpSpLocks/>
          </p:cNvGrpSpPr>
          <p:nvPr/>
        </p:nvGrpSpPr>
        <p:grpSpPr bwMode="auto">
          <a:xfrm>
            <a:off x="1600200" y="3124200"/>
            <a:ext cx="5257800" cy="2971800"/>
            <a:chOff x="1600200" y="3581400"/>
            <a:chExt cx="5257800" cy="2971800"/>
          </a:xfrm>
        </p:grpSpPr>
        <p:grpSp>
          <p:nvGrpSpPr>
            <p:cNvPr id="2075" name="Group 36"/>
            <p:cNvGrpSpPr>
              <a:grpSpLocks/>
            </p:cNvGrpSpPr>
            <p:nvPr/>
          </p:nvGrpSpPr>
          <p:grpSpPr bwMode="auto">
            <a:xfrm>
              <a:off x="1600200" y="3581400"/>
              <a:ext cx="4191000" cy="2971800"/>
              <a:chOff x="1600200" y="3581400"/>
              <a:chExt cx="4191000" cy="2971800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 rot="5400000" flipH="1" flipV="1">
                <a:off x="1600200" y="5791200"/>
                <a:ext cx="762000" cy="762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2362200" y="5791200"/>
                <a:ext cx="34290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1258888" y="4686300"/>
                <a:ext cx="220821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81" name="Group 22"/>
              <p:cNvGrpSpPr>
                <a:grpSpLocks/>
              </p:cNvGrpSpPr>
              <p:nvPr/>
            </p:nvGrpSpPr>
            <p:grpSpPr bwMode="auto">
              <a:xfrm>
                <a:off x="1600200" y="3581400"/>
                <a:ext cx="4191000" cy="2971800"/>
                <a:chOff x="1600200" y="3581400"/>
                <a:chExt cx="4191000" cy="2971800"/>
              </a:xfrm>
            </p:grpSpPr>
            <p:sp>
              <p:nvSpPr>
                <p:cNvPr id="4" name="Cube 3"/>
                <p:cNvSpPr/>
                <p:nvPr/>
              </p:nvSpPr>
              <p:spPr>
                <a:xfrm>
                  <a:off x="1600200" y="3581400"/>
                  <a:ext cx="4191000" cy="2971800"/>
                </a:xfrm>
                <a:prstGeom prst="cube">
                  <a:avLst/>
                </a:prstGeom>
                <a:solidFill>
                  <a:srgbClr val="92D050">
                    <a:alpha val="66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" name="Oval 4"/>
                <p:cNvSpPr/>
                <p:nvPr/>
              </p:nvSpPr>
              <p:spPr>
                <a:xfrm>
                  <a:off x="2819400" y="4953000"/>
                  <a:ext cx="1143000" cy="106680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</p:grpSp>
        <p:cxnSp>
          <p:nvCxnSpPr>
            <p:cNvPr id="46" name="Straight Arrow Connector 45"/>
            <p:cNvCxnSpPr/>
            <p:nvPr/>
          </p:nvCxnSpPr>
          <p:spPr>
            <a:xfrm rot="10800000" flipV="1">
              <a:off x="3886200" y="5170488"/>
              <a:ext cx="21336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7" name="TextBox 47"/>
            <p:cNvSpPr txBox="1">
              <a:spLocks noChangeArrowheads="1"/>
            </p:cNvSpPr>
            <p:nvPr/>
          </p:nvSpPr>
          <p:spPr bwMode="auto">
            <a:xfrm>
              <a:off x="6096000" y="4941645"/>
              <a:ext cx="7620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Hole</a:t>
              </a:r>
            </a:p>
          </p:txBody>
        </p:sp>
      </p:grpSp>
      <p:sp>
        <p:nvSpPr>
          <p:cNvPr id="2052" name="TextBox 51"/>
          <p:cNvSpPr txBox="1">
            <a:spLocks noChangeArrowheads="1"/>
          </p:cNvSpPr>
          <p:nvPr/>
        </p:nvSpPr>
        <p:spPr bwMode="auto">
          <a:xfrm>
            <a:off x="6324600" y="3135313"/>
            <a:ext cx="2819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dirty="0" smtClean="0"/>
              <a:t>B </a:t>
            </a:r>
            <a:r>
              <a:rPr lang="en-US" sz="2000" dirty="0"/>
              <a:t>molecule</a:t>
            </a:r>
          </a:p>
        </p:txBody>
      </p:sp>
      <p:sp>
        <p:nvSpPr>
          <p:cNvPr id="2053" name="TextBox 60"/>
          <p:cNvSpPr txBox="1">
            <a:spLocks noChangeArrowheads="1"/>
          </p:cNvSpPr>
          <p:nvPr/>
        </p:nvSpPr>
        <p:spPr bwMode="auto">
          <a:xfrm>
            <a:off x="4838700" y="5295900"/>
            <a:ext cx="3810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 dirty="0"/>
              <a:t>Escaping </a:t>
            </a:r>
          </a:p>
          <a:p>
            <a:pPr algn="ctr"/>
            <a:r>
              <a:rPr lang="en-US" b="1" dirty="0" smtClean="0"/>
              <a:t>B </a:t>
            </a:r>
            <a:r>
              <a:rPr lang="en-US" b="1" dirty="0"/>
              <a:t>molecules</a:t>
            </a:r>
          </a:p>
        </p:txBody>
      </p:sp>
      <p:sp>
        <p:nvSpPr>
          <p:cNvPr id="2054" name="TextBox 54"/>
          <p:cNvSpPr txBox="1">
            <a:spLocks noChangeArrowheads="1"/>
          </p:cNvSpPr>
          <p:nvPr/>
        </p:nvSpPr>
        <p:spPr bwMode="auto">
          <a:xfrm>
            <a:off x="228600" y="6172200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B-box</a:t>
            </a:r>
          </a:p>
        </p:txBody>
      </p:sp>
      <p:sp>
        <p:nvSpPr>
          <p:cNvPr id="51" name="Oval 50"/>
          <p:cNvSpPr/>
          <p:nvPr/>
        </p:nvSpPr>
        <p:spPr bwMode="auto">
          <a:xfrm>
            <a:off x="2209800" y="44196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2" name="Oval 51"/>
          <p:cNvSpPr/>
          <p:nvPr/>
        </p:nvSpPr>
        <p:spPr bwMode="auto">
          <a:xfrm>
            <a:off x="4572000" y="32766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Oval 54"/>
          <p:cNvSpPr/>
          <p:nvPr/>
        </p:nvSpPr>
        <p:spPr bwMode="auto">
          <a:xfrm>
            <a:off x="4648200" y="43434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Oval 62"/>
          <p:cNvSpPr/>
          <p:nvPr/>
        </p:nvSpPr>
        <p:spPr bwMode="auto">
          <a:xfrm>
            <a:off x="2514600" y="45720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Oval 63"/>
          <p:cNvSpPr/>
          <p:nvPr/>
        </p:nvSpPr>
        <p:spPr bwMode="auto">
          <a:xfrm>
            <a:off x="5410200" y="51054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7" name="Oval 66"/>
          <p:cNvSpPr/>
          <p:nvPr/>
        </p:nvSpPr>
        <p:spPr bwMode="auto">
          <a:xfrm>
            <a:off x="1752600" y="41910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" name="Oval 67"/>
          <p:cNvSpPr/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Oval 71"/>
          <p:cNvSpPr/>
          <p:nvPr/>
        </p:nvSpPr>
        <p:spPr bwMode="auto">
          <a:xfrm>
            <a:off x="2590800" y="33528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 bwMode="auto">
          <a:xfrm>
            <a:off x="3657600" y="33528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 bwMode="auto">
          <a:xfrm rot="10800000" flipV="1">
            <a:off x="2971800" y="5867400"/>
            <a:ext cx="2819398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 bwMode="auto">
          <a:xfrm>
            <a:off x="6096000" y="32766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" name="Oval 52"/>
          <p:cNvSpPr/>
          <p:nvPr/>
        </p:nvSpPr>
        <p:spPr bwMode="auto">
          <a:xfrm>
            <a:off x="4953000" y="41148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457200" y="1752600"/>
            <a:ext cx="838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Each B molecule moves independently in a random manner </a:t>
            </a:r>
            <a:r>
              <a:rPr lang="en-US" sz="2800" dirty="0"/>
              <a:t>and </a:t>
            </a:r>
            <a:r>
              <a:rPr lang="en-US" sz="2800" dirty="0" smtClean="0"/>
              <a:t>is </a:t>
            </a:r>
            <a:r>
              <a:rPr lang="en-US" sz="2800" dirty="0"/>
              <a:t>able to escape through a hole in the box.</a:t>
            </a:r>
            <a:endParaRPr lang="en-SG" sz="2800" dirty="0"/>
          </a:p>
        </p:txBody>
      </p:sp>
      <p:sp>
        <p:nvSpPr>
          <p:cNvPr id="33" name="Oval 32"/>
          <p:cNvSpPr/>
          <p:nvPr/>
        </p:nvSpPr>
        <p:spPr bwMode="auto">
          <a:xfrm>
            <a:off x="2209800" y="37338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/>
          <p:cNvSpPr/>
          <p:nvPr/>
        </p:nvSpPr>
        <p:spPr bwMode="auto">
          <a:xfrm>
            <a:off x="2209800" y="5791200"/>
            <a:ext cx="152400" cy="152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5" name="Straight Arrow Connector 34"/>
          <p:cNvCxnSpPr/>
          <p:nvPr/>
        </p:nvCxnSpPr>
        <p:spPr bwMode="auto">
          <a:xfrm rot="10800000" flipV="1">
            <a:off x="1905000" y="5410200"/>
            <a:ext cx="4114800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 bwMode="auto">
          <a:xfrm>
            <a:off x="3549650" y="4692650"/>
            <a:ext cx="152400" cy="1524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/>
          <p:cNvSpPr/>
          <p:nvPr/>
        </p:nvSpPr>
        <p:spPr bwMode="auto">
          <a:xfrm>
            <a:off x="3733800" y="4816475"/>
            <a:ext cx="152400" cy="1524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8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10034 0.22639 L -0.00711 0.38055 L 0.04289 -0.04259 L 0.129 0.37824 L 0.21528 0.04491 L 0.28247 0.3368 L 0.28073 -0.04259 L 0.09462 0.33217 " pathEditMode="fixed" rAng="0" ptsTypes="FFFFFFFFF">
                                      <p:cBhvr>
                                        <p:cTn id="10" dur="5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16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8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4.44444E-6 L -0.08785 0.13402 L -0.11892 -0.25903 L -0.17413 0.06064 L -0.23108 -0.29121 L -0.32066 0.06736 L -0.36545 -0.10047 L -0.15347 -0.2544 L -0.10868 0.08125 " pathEditMode="fixed" rAng="0" ptsTypes="FFFFFFFFF">
                                      <p:cBhvr>
                                        <p:cTn id="12" dur="5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" y="-7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8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-0.14965 0.36204 L 0.02622 0.12292 L 0.06407 0.35741 L 0.06302 0 L 0.13299 0.38056 L 0.19688 0.07477 " pathEditMode="fixed" rAng="0" ptsTypes="FFFFFFF">
                                      <p:cBhvr>
                                        <p:cTn id="14" dur="5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19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8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28246 0.1294 L 0.04861 0.21227 L -0.29288 0.31111 L 0.0382 0.36852 L -0.06527 -0.01759 L -0.16354 0.38241 L -0.22899 -0.00602 " pathEditMode="fixed" rAng="0" ptsTypes="FFFFFFFF">
                                      <p:cBhvr>
                                        <p:cTn id="16" dur="5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18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8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0.03455 0.25833 L 0.03959 -0.07963 L 0.0948 0.25833 L 0.13785 -0.15787 L 0.13785 0.26504 L 0.17414 -0.14398 L 0.18785 0.25833 L 0.21893 -0.15093 L 0.23108 0.24213 L 0.30868 -0.11644 L 0.27414 0.23981 " pathEditMode="fixed" rAng="0" ptsTypes="FFFFFFFFFFFF">
                                      <p:cBhvr>
                                        <p:cTn id="18" dur="5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5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8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07292 0.13843 L -0.00052 0.20046 L 0.07014 -0.05254 L 0.07708 0.20278 L 0.12708 -0.09606 L 0.12847 0.19005 L 0.1717 -0.11782 L 0.17708 0.1875 L 0.20816 -0.11829 L 0.22188 0.13935 L 0.27674 0.00671 " pathEditMode="fixed" rAng="0" ptsTypes="FFFFFFFFFFFF">
                                      <p:cBhvr>
                                        <p:cTn id="20" dur="5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4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8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10833 0.27848 L -0.14114 -0.00648 L -0.25312 0.31297 L -0.30312 -0.02731 L -0.34461 0.26713 L -0.40139 0.12917 L -0.26701 0.03264 " pathEditMode="fixed" rAng="0" ptsTypes="FFFFFFFF">
                                      <p:cBhvr>
                                        <p:cTn id="22" dur="5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" y="14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8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-0.08733 0.22686 L -0.10122 -0.05601 L -0.17361 0.22917 L -0.19601 -0.08125 L -0.24775 0.22223 L -0.27361 -0.06504 L -0.3132 0.15093 L -0.21667 0.03612 L -0.18907 0.20602 L -0.05625 -0.01458 " pathEditMode="fixed" rAng="0" ptsTypes="FFFFFFFFFFF">
                                      <p:cBhvr>
                                        <p:cTn id="24" dur="5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" y="7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8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0.00325 L 0.18281 -0.11112 L 0.06563 0.08564 L 0.22986 -0.08172 L 0.09514 0.13078 L 0.25851 -0.0375 L 0.12396 0.17546 L 0.28733 0.00648 L 0.15243 0.21944 L 0.31667 0.05208 L 0.2066 0.21736 " pathEditMode="fixed" rAng="0" ptsTypes="FFFFFFFFFFF">
                                      <p:cBhvr>
                                        <p:cTn id="26" dur="5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57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8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98 -3.33333E-6 L -0.31424 0.0213 L -0.03108 0.06783 L -0.31476 0.10394 L -0.02187 0.16436 L -0.31667 0.21945 " pathEditMode="relative" rAng="0" ptsTypes="FFFFFF">
                                      <p:cBhvr>
                                        <p:cTn id="28" dur="5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" y="11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8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24 L 0.34618 -0.06019 L -0.01233 -0.11991 L 0.35816 -0.1544 L -0.00382 -0.21412 L 0.28941 -0.22338 L 0.17066 -0.14514 " pathEditMode="relative" rAng="0" ptsTypes="FFFFAFF">
                                      <p:cBhvr>
                                        <p:cTn id="30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" y="-11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8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088 L 0.01597 0.29467 L 0.06302 0.01088 L 0.07795 0.29467 L 0.11545 0.00185 L 0.17205 0.29467 L 0.17934 0.00787 L 0.15 0.13171 " pathEditMode="relative" rAng="0" ptsTypes="FFFFFFFF">
                                      <p:cBhvr>
                                        <p:cTn id="32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137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0" presetClass="path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-2.22222E-6 3.7037E-7 L -0.075 0.25556 " pathEditMode="relative" ptsTypes="AA">
                                      <p:cBhvr>
                                        <p:cTn id="4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0 0 L -0.21667 0.2 " pathEditMode="relative" ptsTypes="AA">
                                      <p:cBhvr>
                                        <p:cTn id="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51" grpId="0" animBg="1"/>
      <p:bldP spid="52" grpId="0" animBg="1"/>
      <p:bldP spid="55" grpId="0" animBg="1"/>
      <p:bldP spid="63" grpId="0" animBg="1"/>
      <p:bldP spid="64" grpId="0" animBg="1"/>
      <p:bldP spid="67" grpId="0" animBg="1"/>
      <p:bldP spid="68" grpId="0" animBg="1"/>
      <p:bldP spid="72" grpId="0" animBg="1"/>
      <p:bldP spid="56" grpId="0" animBg="1"/>
      <p:bldP spid="53" grpId="0" animBg="1"/>
      <p:bldP spid="54" grpId="0"/>
      <p:bldP spid="33" grpId="0" animBg="1"/>
      <p:bldP spid="33" grpId="1" animBg="1"/>
      <p:bldP spid="34" grpId="0" animBg="1"/>
      <p:bldP spid="37" grpId="0" animBg="1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Jasmine and her B-Box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1752600"/>
          </a:xfrm>
        </p:spPr>
        <p:txBody>
          <a:bodyPr/>
          <a:lstStyle/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dirty="0" smtClean="0"/>
              <a:t>Jasmine had 800 million B molecules in her B-box initially. She noticed that it took </a:t>
            </a:r>
            <a:r>
              <a:rPr lang="en-US" b="1" dirty="0" smtClean="0"/>
              <a:t>1 minute </a:t>
            </a:r>
            <a:r>
              <a:rPr lang="en-US" dirty="0" smtClean="0"/>
              <a:t>for the quantity of B molecules in her box to decrease from </a:t>
            </a:r>
            <a:r>
              <a:rPr lang="en-US" b="1" dirty="0" smtClean="0"/>
              <a:t>800 million </a:t>
            </a:r>
            <a:r>
              <a:rPr lang="en-US" dirty="0" smtClean="0"/>
              <a:t>to </a:t>
            </a:r>
            <a:r>
              <a:rPr lang="en-US" b="1" dirty="0" smtClean="0"/>
              <a:t>760 million.</a:t>
            </a:r>
            <a:endParaRPr lang="en-US" dirty="0" smtClean="0"/>
          </a:p>
        </p:txBody>
      </p:sp>
      <p:grpSp>
        <p:nvGrpSpPr>
          <p:cNvPr id="19" name="Group 18"/>
          <p:cNvGrpSpPr/>
          <p:nvPr/>
        </p:nvGrpSpPr>
        <p:grpSpPr>
          <a:xfrm>
            <a:off x="2501506" y="3450012"/>
            <a:ext cx="1676400" cy="2993963"/>
            <a:chOff x="1066800" y="3733800"/>
            <a:chExt cx="1676400" cy="2993963"/>
          </a:xfrm>
        </p:grpSpPr>
        <p:sp>
          <p:nvSpPr>
            <p:cNvPr id="7" name="Cube 6"/>
            <p:cNvSpPr/>
            <p:nvPr/>
          </p:nvSpPr>
          <p:spPr bwMode="auto">
            <a:xfrm>
              <a:off x="1447800" y="3733800"/>
              <a:ext cx="762000" cy="2286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4" name="TextBox 8"/>
            <p:cNvSpPr txBox="1">
              <a:spLocks noChangeArrowheads="1"/>
            </p:cNvSpPr>
            <p:nvPr/>
          </p:nvSpPr>
          <p:spPr bwMode="auto">
            <a:xfrm>
              <a:off x="1066800" y="6019847"/>
              <a:ext cx="1676400" cy="707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/>
                <a:t>800 million molecules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116369" y="4063623"/>
            <a:ext cx="1676400" cy="2390274"/>
            <a:chOff x="3681663" y="4347411"/>
            <a:chExt cx="1676400" cy="2390274"/>
          </a:xfrm>
        </p:grpSpPr>
        <p:sp>
          <p:nvSpPr>
            <p:cNvPr id="8" name="Cube 7"/>
            <p:cNvSpPr/>
            <p:nvPr/>
          </p:nvSpPr>
          <p:spPr bwMode="auto">
            <a:xfrm>
              <a:off x="4038600" y="4347411"/>
              <a:ext cx="762000" cy="16764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5" name="TextBox 9"/>
            <p:cNvSpPr txBox="1">
              <a:spLocks noChangeArrowheads="1"/>
            </p:cNvSpPr>
            <p:nvPr/>
          </p:nvSpPr>
          <p:spPr bwMode="auto">
            <a:xfrm>
              <a:off x="3681663" y="6029769"/>
              <a:ext cx="1676400" cy="707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dirty="0"/>
                <a:t>760 million molecules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45295" y="3602412"/>
            <a:ext cx="1371600" cy="1754188"/>
            <a:chOff x="2510589" y="3886200"/>
            <a:chExt cx="1371600" cy="1754188"/>
          </a:xfrm>
        </p:grpSpPr>
        <p:pic>
          <p:nvPicPr>
            <p:cNvPr id="4101" name="Picture 5" descr="MCj0290333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67000" y="3886200"/>
              <a:ext cx="1044995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6" name="TextBox 10"/>
            <p:cNvSpPr txBox="1">
              <a:spLocks noChangeArrowheads="1"/>
            </p:cNvSpPr>
            <p:nvPr/>
          </p:nvSpPr>
          <p:spPr bwMode="auto">
            <a:xfrm>
              <a:off x="2510589" y="5029200"/>
              <a:ext cx="1371600" cy="400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dirty="0"/>
                <a:t>1 minute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>
              <a:off x="2514600" y="5638800"/>
              <a:ext cx="12192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William and his B-Box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077200" cy="228600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Font typeface="Arial" charset="0"/>
              <a:buNone/>
              <a:defRPr/>
            </a:pPr>
            <a:r>
              <a:rPr lang="en-US" dirty="0" smtClean="0"/>
              <a:t>William had 2000 million B molecules in his B-box initially. William’s B-box was similar to Jasmine’s box in every way </a:t>
            </a:r>
            <a:r>
              <a:rPr lang="en-US" b="1" dirty="0" smtClean="0"/>
              <a:t>except </a:t>
            </a:r>
            <a:r>
              <a:rPr lang="en-US" dirty="0" smtClean="0"/>
              <a:t>for the initial number of B molecules present in the box. 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</p:txBody>
      </p:sp>
      <p:grpSp>
        <p:nvGrpSpPr>
          <p:cNvPr id="5124" name="Group 17"/>
          <p:cNvGrpSpPr>
            <a:grpSpLocks/>
          </p:cNvGrpSpPr>
          <p:nvPr/>
        </p:nvGrpSpPr>
        <p:grpSpPr bwMode="auto">
          <a:xfrm>
            <a:off x="838200" y="3581400"/>
            <a:ext cx="2743200" cy="2686059"/>
            <a:chOff x="838200" y="3581400"/>
            <a:chExt cx="2743200" cy="2686515"/>
          </a:xfrm>
        </p:grpSpPr>
        <p:grpSp>
          <p:nvGrpSpPr>
            <p:cNvPr id="5133" name="Group 46"/>
            <p:cNvGrpSpPr>
              <a:grpSpLocks/>
            </p:cNvGrpSpPr>
            <p:nvPr/>
          </p:nvGrpSpPr>
          <p:grpSpPr bwMode="auto">
            <a:xfrm>
              <a:off x="838200" y="3581400"/>
              <a:ext cx="2743200" cy="2133915"/>
              <a:chOff x="838200" y="3200400"/>
              <a:chExt cx="2743200" cy="2133600"/>
            </a:xfrm>
          </p:grpSpPr>
          <p:sp>
            <p:nvSpPr>
              <p:cNvPr id="45" name="Cube 44"/>
              <p:cNvSpPr/>
              <p:nvPr/>
            </p:nvSpPr>
            <p:spPr>
              <a:xfrm>
                <a:off x="838200" y="3200400"/>
                <a:ext cx="2743200" cy="2133647"/>
              </a:xfrm>
              <a:prstGeom prst="cube">
                <a:avLst/>
              </a:prstGeom>
              <a:solidFill>
                <a:srgbClr val="92D050">
                  <a:alpha val="6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1676400" y="4191022"/>
                <a:ext cx="533400" cy="533412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5134" name="TextBox 50"/>
            <p:cNvSpPr txBox="1">
              <a:spLocks noChangeArrowheads="1"/>
            </p:cNvSpPr>
            <p:nvPr/>
          </p:nvSpPr>
          <p:spPr bwMode="auto">
            <a:xfrm>
              <a:off x="914400" y="5867737"/>
              <a:ext cx="2057400" cy="400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dirty="0" smtClean="0"/>
                <a:t>Jasmine’s </a:t>
              </a:r>
              <a:r>
                <a:rPr lang="en-US" sz="2000" dirty="0"/>
                <a:t>B-box</a:t>
              </a:r>
            </a:p>
          </p:txBody>
        </p:sp>
        <p:cxnSp>
          <p:nvCxnSpPr>
            <p:cNvPr id="56" name="Straight Arrow Connector 55"/>
            <p:cNvCxnSpPr/>
            <p:nvPr/>
          </p:nvCxnSpPr>
          <p:spPr bwMode="auto">
            <a:xfrm rot="16200000" flipV="1">
              <a:off x="2933622" y="5296223"/>
              <a:ext cx="914555" cy="381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5" name="TextBox 58"/>
          <p:cNvSpPr txBox="1">
            <a:spLocks noChangeArrowheads="1"/>
          </p:cNvSpPr>
          <p:nvPr/>
        </p:nvSpPr>
        <p:spPr bwMode="auto">
          <a:xfrm>
            <a:off x="2971800" y="5867400"/>
            <a:ext cx="1828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800 million molecules initially</a:t>
            </a:r>
          </a:p>
        </p:txBody>
      </p:sp>
      <p:grpSp>
        <p:nvGrpSpPr>
          <p:cNvPr id="5126" name="Group 62"/>
          <p:cNvGrpSpPr>
            <a:grpSpLocks/>
          </p:cNvGrpSpPr>
          <p:nvPr/>
        </p:nvGrpSpPr>
        <p:grpSpPr bwMode="auto">
          <a:xfrm>
            <a:off x="5029200" y="3581400"/>
            <a:ext cx="4419600" cy="3225800"/>
            <a:chOff x="838200" y="3581400"/>
            <a:chExt cx="4419600" cy="3225238"/>
          </a:xfrm>
        </p:grpSpPr>
        <p:grpSp>
          <p:nvGrpSpPr>
            <p:cNvPr id="5127" name="Group 46"/>
            <p:cNvGrpSpPr>
              <a:grpSpLocks/>
            </p:cNvGrpSpPr>
            <p:nvPr/>
          </p:nvGrpSpPr>
          <p:grpSpPr bwMode="auto">
            <a:xfrm>
              <a:off x="838200" y="3581400"/>
              <a:ext cx="2743200" cy="2133600"/>
              <a:chOff x="838200" y="3200400"/>
              <a:chExt cx="2743200" cy="2133600"/>
            </a:xfrm>
          </p:grpSpPr>
          <p:sp>
            <p:nvSpPr>
              <p:cNvPr id="68" name="Cube 67"/>
              <p:cNvSpPr/>
              <p:nvPr/>
            </p:nvSpPr>
            <p:spPr>
              <a:xfrm>
                <a:off x="838200" y="3200400"/>
                <a:ext cx="2743200" cy="2133228"/>
              </a:xfrm>
              <a:prstGeom prst="cube">
                <a:avLst/>
              </a:prstGeom>
              <a:solidFill>
                <a:srgbClr val="92D050">
                  <a:alpha val="66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1676400" y="4190827"/>
                <a:ext cx="533400" cy="533307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5128" name="TextBox 64"/>
            <p:cNvSpPr txBox="1">
              <a:spLocks noChangeArrowheads="1"/>
            </p:cNvSpPr>
            <p:nvPr/>
          </p:nvSpPr>
          <p:spPr bwMode="auto">
            <a:xfrm>
              <a:off x="914400" y="5867400"/>
              <a:ext cx="2438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/>
                <a:t>William’s B-box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 rot="16200000" flipV="1">
              <a:off x="3009980" y="5143195"/>
              <a:ext cx="914241" cy="381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30" name="TextBox 66"/>
            <p:cNvSpPr txBox="1">
              <a:spLocks noChangeArrowheads="1"/>
            </p:cNvSpPr>
            <p:nvPr/>
          </p:nvSpPr>
          <p:spPr bwMode="auto">
            <a:xfrm>
              <a:off x="3352800" y="5790975"/>
              <a:ext cx="1905000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/>
                <a:t>2000 million molecules initially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239000" cy="1143000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William’s Prediction</a:t>
            </a:r>
          </a:p>
        </p:txBody>
      </p:sp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2358192" y="1905000"/>
            <a:ext cx="5257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Based on Jasmine’s results, the </a:t>
            </a:r>
            <a:r>
              <a:rPr lang="en-US" sz="2400" dirty="0"/>
              <a:t>number of </a:t>
            </a:r>
            <a:r>
              <a:rPr lang="en-US" sz="2400" dirty="0" smtClean="0"/>
              <a:t>B </a:t>
            </a:r>
            <a:r>
              <a:rPr lang="en-US" sz="2400" dirty="0"/>
              <a:t>molecules in my B-box will decrease by </a:t>
            </a:r>
            <a:r>
              <a:rPr lang="en-US" sz="2400" b="1" dirty="0"/>
              <a:t>40 </a:t>
            </a:r>
            <a:r>
              <a:rPr lang="en-US" sz="2400" b="1" dirty="0" smtClean="0"/>
              <a:t>million </a:t>
            </a:r>
            <a:r>
              <a:rPr lang="en-US" sz="2400" dirty="0" smtClean="0"/>
              <a:t>from </a:t>
            </a:r>
            <a:r>
              <a:rPr lang="en-US" sz="2400" dirty="0"/>
              <a:t>2000 million to 1960 </a:t>
            </a:r>
            <a:r>
              <a:rPr lang="en-US" sz="2400" dirty="0" smtClean="0"/>
              <a:t>million after 1 minute.</a:t>
            </a:r>
            <a:endParaRPr lang="en-US" sz="2400" dirty="0"/>
          </a:p>
        </p:txBody>
      </p:sp>
      <p:sp>
        <p:nvSpPr>
          <p:cNvPr id="5" name="Cloud Callout 4"/>
          <p:cNvSpPr/>
          <p:nvPr/>
        </p:nvSpPr>
        <p:spPr>
          <a:xfrm>
            <a:off x="1447800" y="1423737"/>
            <a:ext cx="6934200" cy="2971800"/>
          </a:xfrm>
          <a:prstGeom prst="cloudCallout">
            <a:avLst>
              <a:gd name="adj1" fmla="val -26732"/>
              <a:gd name="adj2" fmla="val 625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6" name="Picture 2" descr="C:\Users\aileen_wan\AppData\Local\Microsoft\Windows\Temporary Internet Files\Content.IE5\O8KOR4BN\MM900283890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4627659"/>
            <a:ext cx="2590800" cy="22303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838200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William’s Prediction vs Actual Results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152400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Font typeface="Arial" charset="0"/>
              <a:buNone/>
              <a:defRPr/>
            </a:pPr>
            <a:r>
              <a:rPr lang="en-US" sz="2400" dirty="0" smtClean="0"/>
              <a:t>To William’s shock and dismay, the number of molecules in his B-box actually decreased by </a:t>
            </a:r>
            <a:r>
              <a:rPr lang="en-US" sz="2400" b="1" dirty="0" smtClean="0"/>
              <a:t>100 million </a:t>
            </a:r>
            <a:r>
              <a:rPr lang="en-US" sz="2400" dirty="0" smtClean="0"/>
              <a:t>from 2000 million to 1900 million after 1 minute</a:t>
            </a:r>
            <a:r>
              <a:rPr lang="en-US" dirty="0" smtClean="0"/>
              <a:t>.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7172" name="TextBox 8"/>
          <p:cNvSpPr txBox="1">
            <a:spLocks noChangeArrowheads="1"/>
          </p:cNvSpPr>
          <p:nvPr/>
        </p:nvSpPr>
        <p:spPr bwMode="auto">
          <a:xfrm>
            <a:off x="6934200" y="6096000"/>
            <a:ext cx="2057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/>
              <a:t>1900 million molecules</a:t>
            </a:r>
          </a:p>
        </p:txBody>
      </p:sp>
      <p:sp>
        <p:nvSpPr>
          <p:cNvPr id="7173" name="TextBox 13"/>
          <p:cNvSpPr txBox="1">
            <a:spLocks noChangeArrowheads="1"/>
          </p:cNvSpPr>
          <p:nvPr/>
        </p:nvSpPr>
        <p:spPr bwMode="auto">
          <a:xfrm>
            <a:off x="4724400" y="6096000"/>
            <a:ext cx="1676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/>
              <a:t>1960 million molecules</a:t>
            </a:r>
          </a:p>
        </p:txBody>
      </p:sp>
      <p:grpSp>
        <p:nvGrpSpPr>
          <p:cNvPr id="7174" name="Group 20"/>
          <p:cNvGrpSpPr>
            <a:grpSpLocks/>
          </p:cNvGrpSpPr>
          <p:nvPr/>
        </p:nvGrpSpPr>
        <p:grpSpPr bwMode="auto">
          <a:xfrm>
            <a:off x="457200" y="2419350"/>
            <a:ext cx="8382000" cy="4384675"/>
            <a:chOff x="152400" y="2666997"/>
            <a:chExt cx="8382000" cy="4384603"/>
          </a:xfrm>
        </p:grpSpPr>
        <p:sp>
          <p:nvSpPr>
            <p:cNvPr id="7175" name="TextBox 7"/>
            <p:cNvSpPr txBox="1">
              <a:spLocks noChangeArrowheads="1"/>
            </p:cNvSpPr>
            <p:nvPr/>
          </p:nvSpPr>
          <p:spPr bwMode="auto">
            <a:xfrm>
              <a:off x="152400" y="6343703"/>
              <a:ext cx="1752600" cy="7078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2000 million molecules</a:t>
              </a:r>
            </a:p>
          </p:txBody>
        </p:sp>
        <p:grpSp>
          <p:nvGrpSpPr>
            <p:cNvPr id="7176" name="Group 19"/>
            <p:cNvGrpSpPr>
              <a:grpSpLocks/>
            </p:cNvGrpSpPr>
            <p:nvPr/>
          </p:nvGrpSpPr>
          <p:grpSpPr bwMode="auto">
            <a:xfrm>
              <a:off x="609600" y="2666997"/>
              <a:ext cx="7924800" cy="3638490"/>
              <a:chOff x="609600" y="2666997"/>
              <a:chExt cx="7924800" cy="3638490"/>
            </a:xfrm>
          </p:grpSpPr>
          <p:sp>
            <p:nvSpPr>
              <p:cNvPr id="6" name="Cube 5"/>
              <p:cNvSpPr/>
              <p:nvPr/>
            </p:nvSpPr>
            <p:spPr>
              <a:xfrm>
                <a:off x="609600" y="2819394"/>
                <a:ext cx="762000" cy="3486093"/>
              </a:xfrm>
              <a:prstGeom prst="cub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7178" name="Group 18"/>
              <p:cNvGrpSpPr>
                <a:grpSpLocks/>
              </p:cNvGrpSpPr>
              <p:nvPr/>
            </p:nvGrpSpPr>
            <p:grpSpPr bwMode="auto">
              <a:xfrm>
                <a:off x="1600200" y="3448034"/>
                <a:ext cx="6477000" cy="2857453"/>
                <a:chOff x="1600200" y="3448034"/>
                <a:chExt cx="6477000" cy="2857453"/>
              </a:xfrm>
            </p:grpSpPr>
            <p:pic>
              <p:nvPicPr>
                <p:cNvPr id="7181" name="Picture 5" descr="MCj02903330000[1]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2286000" y="3657600"/>
                  <a:ext cx="1371600" cy="1600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7" name="Cube 6"/>
                <p:cNvSpPr/>
                <p:nvPr/>
              </p:nvSpPr>
              <p:spPr>
                <a:xfrm>
                  <a:off x="7315200" y="3905226"/>
                  <a:ext cx="762000" cy="2400261"/>
                </a:xfrm>
                <a:prstGeom prst="cub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7183" name="TextBox 9"/>
                <p:cNvSpPr txBox="1">
                  <a:spLocks noChangeArrowheads="1"/>
                </p:cNvSpPr>
                <p:nvPr/>
              </p:nvSpPr>
              <p:spPr bwMode="auto">
                <a:xfrm>
                  <a:off x="2133600" y="5334000"/>
                  <a:ext cx="1447800" cy="4001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2000"/>
                    <a:t>1 minute</a:t>
                  </a:r>
                </a:p>
              </p:txBody>
            </p:sp>
            <p:cxnSp>
              <p:nvCxnSpPr>
                <p:cNvPr id="11" name="Straight Arrow Connector 10"/>
                <p:cNvCxnSpPr/>
                <p:nvPr/>
              </p:nvCxnSpPr>
              <p:spPr>
                <a:xfrm>
                  <a:off x="1600200" y="5867344"/>
                  <a:ext cx="2895600" cy="158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Cube 12"/>
                <p:cNvSpPr/>
                <p:nvPr/>
              </p:nvSpPr>
              <p:spPr>
                <a:xfrm>
                  <a:off x="5029200" y="3448034"/>
                  <a:ext cx="762000" cy="2857453"/>
                </a:xfrm>
                <a:prstGeom prst="cub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" name="&quot;No&quot; Symbol 14"/>
                <p:cNvSpPr/>
                <p:nvPr/>
              </p:nvSpPr>
              <p:spPr>
                <a:xfrm>
                  <a:off x="4724400" y="4286220"/>
                  <a:ext cx="1371600" cy="1371577"/>
                </a:xfrm>
                <a:prstGeom prst="noSmoking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7179" name="TextBox 16"/>
              <p:cNvSpPr txBox="1">
                <a:spLocks noChangeArrowheads="1"/>
              </p:cNvSpPr>
              <p:nvPr/>
            </p:nvSpPr>
            <p:spPr bwMode="auto">
              <a:xfrm>
                <a:off x="6629400" y="2666997"/>
                <a:ext cx="19050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/>
                  <a:t>Actual Result</a:t>
                </a:r>
              </a:p>
            </p:txBody>
          </p:sp>
          <p:sp>
            <p:nvSpPr>
              <p:cNvPr id="7180" name="TextBox 17"/>
              <p:cNvSpPr txBox="1">
                <a:spLocks noChangeArrowheads="1"/>
              </p:cNvSpPr>
              <p:nvPr/>
            </p:nvSpPr>
            <p:spPr bwMode="auto">
              <a:xfrm>
                <a:off x="4343400" y="2686052"/>
                <a:ext cx="22860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/>
                  <a:t>Predicted Result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838200"/>
          </a:xfrm>
        </p:spPr>
        <p:txBody>
          <a:bodyPr/>
          <a:lstStyle/>
          <a:p>
            <a:r>
              <a:rPr lang="en-US" sz="3200" dirty="0" smtClean="0">
                <a:latin typeface="Arial" charset="0"/>
                <a:cs typeface="Arial" charset="0"/>
              </a:rPr>
              <a:t>Jasmine’s result in the second minute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152400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dirty="0" smtClean="0"/>
              <a:t>William took a closer look at Jasmine’s results and realized that for the second minute, the B molecules in Jasmine’s B-box decreased to </a:t>
            </a:r>
            <a:r>
              <a:rPr lang="en-US" b="1" dirty="0" smtClean="0"/>
              <a:t>722</a:t>
            </a:r>
            <a:r>
              <a:rPr lang="en-US" dirty="0" smtClean="0"/>
              <a:t> </a:t>
            </a:r>
            <a:r>
              <a:rPr lang="en-US" b="1" dirty="0" smtClean="0"/>
              <a:t>million</a:t>
            </a:r>
            <a:r>
              <a:rPr lang="en-US" dirty="0" smtClean="0"/>
              <a:t>.</a:t>
            </a:r>
          </a:p>
          <a:p>
            <a:pPr>
              <a:defRPr/>
            </a:pPr>
            <a:endParaRPr lang="en-US" dirty="0" smtClean="0"/>
          </a:p>
        </p:txBody>
      </p:sp>
      <p:grpSp>
        <p:nvGrpSpPr>
          <p:cNvPr id="36" name="Group 35"/>
          <p:cNvGrpSpPr/>
          <p:nvPr/>
        </p:nvGrpSpPr>
        <p:grpSpPr>
          <a:xfrm>
            <a:off x="1382120" y="2961266"/>
            <a:ext cx="1676400" cy="2993963"/>
            <a:chOff x="1066800" y="3733800"/>
            <a:chExt cx="1676400" cy="2993963"/>
          </a:xfrm>
        </p:grpSpPr>
        <p:sp>
          <p:nvSpPr>
            <p:cNvPr id="37" name="Cube 36"/>
            <p:cNvSpPr/>
            <p:nvPr/>
          </p:nvSpPr>
          <p:spPr bwMode="auto">
            <a:xfrm>
              <a:off x="1447800" y="3733800"/>
              <a:ext cx="762000" cy="22860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" name="TextBox 8"/>
            <p:cNvSpPr txBox="1">
              <a:spLocks noChangeArrowheads="1"/>
            </p:cNvSpPr>
            <p:nvPr/>
          </p:nvSpPr>
          <p:spPr bwMode="auto">
            <a:xfrm>
              <a:off x="1066800" y="6019847"/>
              <a:ext cx="1676400" cy="707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/>
                <a:t>800 million molecules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996983" y="3574877"/>
            <a:ext cx="1676400" cy="2390274"/>
            <a:chOff x="3681663" y="4347411"/>
            <a:chExt cx="1676400" cy="2390274"/>
          </a:xfrm>
        </p:grpSpPr>
        <p:sp>
          <p:nvSpPr>
            <p:cNvPr id="40" name="Cube 39"/>
            <p:cNvSpPr/>
            <p:nvPr/>
          </p:nvSpPr>
          <p:spPr bwMode="auto">
            <a:xfrm>
              <a:off x="4038600" y="4347411"/>
              <a:ext cx="762000" cy="1676400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" name="TextBox 9"/>
            <p:cNvSpPr txBox="1">
              <a:spLocks noChangeArrowheads="1"/>
            </p:cNvSpPr>
            <p:nvPr/>
          </p:nvSpPr>
          <p:spPr bwMode="auto">
            <a:xfrm>
              <a:off x="3681663" y="6029769"/>
              <a:ext cx="1676400" cy="707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dirty="0"/>
                <a:t>760 million molecules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825909" y="3113666"/>
            <a:ext cx="1371600" cy="1754188"/>
            <a:chOff x="2510589" y="3886200"/>
            <a:chExt cx="1371600" cy="1754188"/>
          </a:xfrm>
        </p:grpSpPr>
        <p:pic>
          <p:nvPicPr>
            <p:cNvPr id="43" name="Picture 5" descr="MCj0290333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67000" y="3886200"/>
              <a:ext cx="1044995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" name="TextBox 10"/>
            <p:cNvSpPr txBox="1">
              <a:spLocks noChangeArrowheads="1"/>
            </p:cNvSpPr>
            <p:nvPr/>
          </p:nvSpPr>
          <p:spPr bwMode="auto">
            <a:xfrm>
              <a:off x="2510589" y="5029200"/>
              <a:ext cx="1371600" cy="400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dirty="0"/>
                <a:t>1 minute</a:t>
              </a:r>
            </a:p>
          </p:txBody>
        </p:sp>
        <p:cxnSp>
          <p:nvCxnSpPr>
            <p:cNvPr id="45" name="Straight Arrow Connector 44"/>
            <p:cNvCxnSpPr/>
            <p:nvPr/>
          </p:nvCxnSpPr>
          <p:spPr bwMode="auto">
            <a:xfrm>
              <a:off x="2514600" y="5638800"/>
              <a:ext cx="12192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5312420" y="3121688"/>
            <a:ext cx="1371600" cy="1754188"/>
            <a:chOff x="4997100" y="3894222"/>
            <a:chExt cx="1371600" cy="1754188"/>
          </a:xfrm>
        </p:grpSpPr>
        <p:pic>
          <p:nvPicPr>
            <p:cNvPr id="47" name="Picture 5" descr="MCj0290333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53511" y="3894222"/>
              <a:ext cx="1044995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8" name="TextBox 10"/>
            <p:cNvSpPr txBox="1">
              <a:spLocks noChangeArrowheads="1"/>
            </p:cNvSpPr>
            <p:nvPr/>
          </p:nvSpPr>
          <p:spPr bwMode="auto">
            <a:xfrm>
              <a:off x="4997100" y="5037222"/>
              <a:ext cx="1371600" cy="400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dirty="0"/>
                <a:t>1 minute</a:t>
              </a:r>
            </a:p>
          </p:txBody>
        </p:sp>
        <p:cxnSp>
          <p:nvCxnSpPr>
            <p:cNvPr id="49" name="Straight Arrow Connector 48"/>
            <p:cNvCxnSpPr/>
            <p:nvPr/>
          </p:nvCxnSpPr>
          <p:spPr bwMode="auto">
            <a:xfrm>
              <a:off x="5001111" y="5646822"/>
              <a:ext cx="12192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6331109" y="4038600"/>
            <a:ext cx="1676400" cy="1902488"/>
            <a:chOff x="6331109" y="4038600"/>
            <a:chExt cx="1676400" cy="1902488"/>
          </a:xfrm>
        </p:grpSpPr>
        <p:sp>
          <p:nvSpPr>
            <p:cNvPr id="51" name="Cube 50"/>
            <p:cNvSpPr/>
            <p:nvPr/>
          </p:nvSpPr>
          <p:spPr bwMode="auto">
            <a:xfrm>
              <a:off x="6716120" y="4038600"/>
              <a:ext cx="762000" cy="1208666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TextBox 9"/>
            <p:cNvSpPr txBox="1">
              <a:spLocks noChangeArrowheads="1"/>
            </p:cNvSpPr>
            <p:nvPr/>
          </p:nvSpPr>
          <p:spPr bwMode="auto">
            <a:xfrm>
              <a:off x="6331109" y="5233172"/>
              <a:ext cx="1676400" cy="707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dirty="0" smtClean="0"/>
                <a:t>722 </a:t>
              </a:r>
              <a:r>
                <a:rPr lang="en-US" sz="2000" dirty="0"/>
                <a:t>million molecules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153400" cy="4800600"/>
          </a:xfrm>
          <a:ln w="19050">
            <a:solidFill>
              <a:schemeClr val="bg1"/>
            </a:solidFill>
          </a:ln>
        </p:spPr>
        <p:txBody>
          <a:bodyPr/>
          <a:lstStyle/>
          <a:p>
            <a:pPr marL="547688" indent="-547688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latin typeface="Arial" charset="0"/>
                <a:cs typeface="Arial" charset="0"/>
              </a:rPr>
              <a:t>Explain why B molecules in William’s B-box decreased by 100 million after 1 minute.</a:t>
            </a:r>
          </a:p>
          <a:p>
            <a:pPr marL="547688" indent="-547688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latin typeface="Arial" charset="0"/>
                <a:cs typeface="Arial" charset="0"/>
              </a:rPr>
              <a:t>From your explanation, predict how B molecules in Jasmine’s and William’s boxes will decrease in subsequent minutes. </a:t>
            </a:r>
          </a:p>
          <a:p>
            <a:pPr marL="547688" indent="-547688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latin typeface="Arial" charset="0"/>
                <a:cs typeface="Arial" charset="0"/>
              </a:rPr>
              <a:t>Identify some patterns or characteristics in the way </a:t>
            </a:r>
            <a:r>
              <a:rPr lang="en-US" smtClean="0">
                <a:latin typeface="Arial" charset="0"/>
                <a:cs typeface="Arial" charset="0"/>
              </a:rPr>
              <a:t>B molecules </a:t>
            </a:r>
            <a:r>
              <a:rPr lang="en-US" dirty="0" smtClean="0">
                <a:latin typeface="Arial" charset="0"/>
                <a:cs typeface="Arial" charset="0"/>
              </a:rPr>
              <a:t>decreases.</a:t>
            </a:r>
          </a:p>
          <a:p>
            <a:pPr marL="547688" indent="-547688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latin typeface="Arial" charset="0"/>
                <a:cs typeface="Arial" charset="0"/>
              </a:rPr>
              <a:t>Hence, predict the outcome in practical situations where a similar type of change occurs.</a:t>
            </a:r>
          </a:p>
        </p:txBody>
      </p:sp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1066800" y="344488"/>
            <a:ext cx="73914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>
                <a:solidFill>
                  <a:srgbClr val="0070C0"/>
                </a:solidFill>
              </a:rPr>
              <a:t>Your Challenge for the day</a:t>
            </a:r>
            <a:endParaRPr lang="en-GB" sz="440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5263</TotalTime>
  <Words>346</Words>
  <Application>Microsoft Office PowerPoint</Application>
  <PresentationFormat>On-screen Show (4:3)</PresentationFormat>
  <Paragraphs>48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Jasmine and her B-Box</vt:lpstr>
      <vt:lpstr>William and his B-Box</vt:lpstr>
      <vt:lpstr>William’s Prediction</vt:lpstr>
      <vt:lpstr>William’s Prediction vs Actual Results</vt:lpstr>
      <vt:lpstr>Jasmine’s result in the second minute</vt:lpstr>
      <vt:lpstr>Slide 7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PS P14 Escaping Molecules</dc:title>
  <dc:creator>Republic Polytechnic</dc:creator>
  <cp:lastModifiedBy>renny_low</cp:lastModifiedBy>
  <cp:revision>135</cp:revision>
  <dcterms:created xsi:type="dcterms:W3CDTF">2008-02-25T05:57:16Z</dcterms:created>
  <dcterms:modified xsi:type="dcterms:W3CDTF">2010-07-20T01:27:01Z</dcterms:modified>
</cp:coreProperties>
</file>